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presentation.xml" ContentType="application/vnd.openxmlformats-officedocument.presentationml.presentation.main+xml"/>
  <Override PartName="/ppt/slides/slide7.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heme/theme2.xml" ContentType="application/vnd.openxmlformats-officedocument.theme+xml"/>
  <Override PartName="/ppt/diagrams/drawing1.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5.xml" ContentType="application/vnd.openxmlformats-officedocument.presentationml.tags+xml"/>
  <Override PartName="/ppt/tags/tag1.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3.xml" ContentType="application/vnd.openxmlformats-officedocument.presentationml.tags+xml"/>
  <Override PartName="/ppt/tags/tag4.xml" ContentType="application/vnd.openxmlformats-officedocument.presentationml.tags+xml"/>
  <Override PartName="/ppt/tags/tag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73" r:id="rId3"/>
    <p:sldId id="258" r:id="rId4"/>
    <p:sldId id="264" r:id="rId5"/>
    <p:sldId id="259" r:id="rId6"/>
    <p:sldId id="262" r:id="rId7"/>
    <p:sldId id="263" r:id="rId8"/>
    <p:sldId id="260" r:id="rId9"/>
    <p:sldId id="261" r:id="rId10"/>
    <p:sldId id="274" r:id="rId11"/>
    <p:sldId id="275" r:id="rId12"/>
    <p:sldId id="276" r:id="rId13"/>
    <p:sldId id="277" r:id="rId14"/>
    <p:sldId id="280" r:id="rId15"/>
    <p:sldId id="281" r:id="rId16"/>
  </p:sldIdLst>
  <p:sldSz cx="12192000" cy="6858000"/>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78403" autoAdjust="0"/>
  </p:normalViewPr>
  <p:slideViewPr>
    <p:cSldViewPr snapToGrid="0">
      <p:cViewPr varScale="1">
        <p:scale>
          <a:sx n="92" d="100"/>
          <a:sy n="92" d="100"/>
        </p:scale>
        <p:origin x="75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9939E-8335-476A-811D-814614258ACF}" type="doc">
      <dgm:prSet loTypeId="urn:microsoft.com/office/officeart/2005/8/layout/process2" loCatId="process" qsTypeId="urn:microsoft.com/office/officeart/2005/8/quickstyle/simple1" qsCatId="simple" csTypeId="urn:microsoft.com/office/officeart/2005/8/colors/accent1_2" csCatId="accent1" phldr="1"/>
      <dgm:spPr/>
    </dgm:pt>
    <dgm:pt modelId="{9278CAE7-0694-4206-8612-BC193E406837}">
      <dgm:prSet phldrT="[Text]"/>
      <dgm:spPr/>
      <dgm:t>
        <a:bodyPr/>
        <a:lstStyle/>
        <a:p>
          <a:r>
            <a:rPr lang="en-US" dirty="0" smtClean="0"/>
            <a:t>Safe Design</a:t>
          </a:r>
          <a:endParaRPr lang="en-US" dirty="0"/>
        </a:p>
      </dgm:t>
    </dgm:pt>
    <dgm:pt modelId="{EF800914-D2F4-414E-AC57-0B7FF453CC6B}" type="parTrans" cxnId="{5BB358FA-19F5-4033-A45B-F03CC858F134}">
      <dgm:prSet/>
      <dgm:spPr/>
      <dgm:t>
        <a:bodyPr/>
        <a:lstStyle/>
        <a:p>
          <a:endParaRPr lang="en-US"/>
        </a:p>
      </dgm:t>
    </dgm:pt>
    <dgm:pt modelId="{3E32AC69-5114-480D-8748-42AC57B73B88}" type="sibTrans" cxnId="{5BB358FA-19F5-4033-A45B-F03CC858F134}">
      <dgm:prSet/>
      <dgm:spPr/>
      <dgm:t>
        <a:bodyPr/>
        <a:lstStyle/>
        <a:p>
          <a:endParaRPr lang="en-US"/>
        </a:p>
      </dgm:t>
    </dgm:pt>
    <dgm:pt modelId="{1FA9BE0A-1CE2-41DE-A675-4C86FA80BF62}">
      <dgm:prSet phldrT="[Text]"/>
      <dgm:spPr/>
      <dgm:t>
        <a:bodyPr/>
        <a:lstStyle/>
        <a:p>
          <a:r>
            <a:rPr lang="en-US" dirty="0" smtClean="0"/>
            <a:t>Technical Measures</a:t>
          </a:r>
          <a:endParaRPr lang="en-US" dirty="0"/>
        </a:p>
      </dgm:t>
    </dgm:pt>
    <dgm:pt modelId="{7AD201FD-6D7D-4AC9-92B9-51914FAEE730}" type="parTrans" cxnId="{51DFF37B-B4D2-4B2D-82A2-CE4D86323E71}">
      <dgm:prSet/>
      <dgm:spPr/>
      <dgm:t>
        <a:bodyPr/>
        <a:lstStyle/>
        <a:p>
          <a:endParaRPr lang="en-US"/>
        </a:p>
      </dgm:t>
    </dgm:pt>
    <dgm:pt modelId="{F918E927-88C4-4887-8467-2E9F90E5B055}" type="sibTrans" cxnId="{51DFF37B-B4D2-4B2D-82A2-CE4D86323E71}">
      <dgm:prSet/>
      <dgm:spPr/>
      <dgm:t>
        <a:bodyPr/>
        <a:lstStyle/>
        <a:p>
          <a:endParaRPr lang="en-US"/>
        </a:p>
      </dgm:t>
    </dgm:pt>
    <dgm:pt modelId="{FF31C8ED-9D79-4AFD-BDF1-6378ECF9957E}">
      <dgm:prSet phldrT="[Text]"/>
      <dgm:spPr/>
      <dgm:t>
        <a:bodyPr/>
        <a:lstStyle/>
        <a:p>
          <a:r>
            <a:rPr lang="en-US" dirty="0" smtClean="0"/>
            <a:t>User Information</a:t>
          </a:r>
          <a:endParaRPr lang="en-US" dirty="0"/>
        </a:p>
      </dgm:t>
    </dgm:pt>
    <dgm:pt modelId="{A2E9A583-CFE4-495D-B28D-858804B24362}" type="parTrans" cxnId="{DE9EAC20-FC18-4DE8-8FEF-E9180707EFCE}">
      <dgm:prSet/>
      <dgm:spPr/>
      <dgm:t>
        <a:bodyPr/>
        <a:lstStyle/>
        <a:p>
          <a:endParaRPr lang="en-US"/>
        </a:p>
      </dgm:t>
    </dgm:pt>
    <dgm:pt modelId="{0FE4ACAD-94ED-4C51-91C3-5F3E1657E7A4}" type="sibTrans" cxnId="{DE9EAC20-FC18-4DE8-8FEF-E9180707EFCE}">
      <dgm:prSet/>
      <dgm:spPr/>
      <dgm:t>
        <a:bodyPr/>
        <a:lstStyle/>
        <a:p>
          <a:endParaRPr lang="en-US"/>
        </a:p>
      </dgm:t>
    </dgm:pt>
    <dgm:pt modelId="{EED1FD49-474E-434E-8A83-A816925E8DCD}" type="pres">
      <dgm:prSet presAssocID="{F0F9939E-8335-476A-811D-814614258ACF}" presName="linearFlow" presStyleCnt="0">
        <dgm:presLayoutVars>
          <dgm:resizeHandles val="exact"/>
        </dgm:presLayoutVars>
      </dgm:prSet>
      <dgm:spPr/>
    </dgm:pt>
    <dgm:pt modelId="{EC73A052-74F1-4AA4-A372-51223A95D08E}" type="pres">
      <dgm:prSet presAssocID="{9278CAE7-0694-4206-8612-BC193E406837}" presName="node" presStyleLbl="node1" presStyleIdx="0" presStyleCnt="3">
        <dgm:presLayoutVars>
          <dgm:bulletEnabled val="1"/>
        </dgm:presLayoutVars>
      </dgm:prSet>
      <dgm:spPr/>
      <dgm:t>
        <a:bodyPr/>
        <a:lstStyle/>
        <a:p>
          <a:endParaRPr lang="en-US"/>
        </a:p>
      </dgm:t>
    </dgm:pt>
    <dgm:pt modelId="{648877CA-B6CE-45E1-8275-3982A686A7B0}" type="pres">
      <dgm:prSet presAssocID="{3E32AC69-5114-480D-8748-42AC57B73B88}" presName="sibTrans" presStyleLbl="sibTrans2D1" presStyleIdx="0" presStyleCnt="2"/>
      <dgm:spPr/>
      <dgm:t>
        <a:bodyPr/>
        <a:lstStyle/>
        <a:p>
          <a:endParaRPr lang="en-US"/>
        </a:p>
      </dgm:t>
    </dgm:pt>
    <dgm:pt modelId="{9B0291F6-BF5F-42E7-8339-79C5B0FD4015}" type="pres">
      <dgm:prSet presAssocID="{3E32AC69-5114-480D-8748-42AC57B73B88}" presName="connectorText" presStyleLbl="sibTrans2D1" presStyleIdx="0" presStyleCnt="2"/>
      <dgm:spPr/>
      <dgm:t>
        <a:bodyPr/>
        <a:lstStyle/>
        <a:p>
          <a:endParaRPr lang="en-US"/>
        </a:p>
      </dgm:t>
    </dgm:pt>
    <dgm:pt modelId="{E03775AB-7BF3-4E4A-BABC-05F3FC6B6535}" type="pres">
      <dgm:prSet presAssocID="{1FA9BE0A-1CE2-41DE-A675-4C86FA80BF62}" presName="node" presStyleLbl="node1" presStyleIdx="1" presStyleCnt="3">
        <dgm:presLayoutVars>
          <dgm:bulletEnabled val="1"/>
        </dgm:presLayoutVars>
      </dgm:prSet>
      <dgm:spPr/>
      <dgm:t>
        <a:bodyPr/>
        <a:lstStyle/>
        <a:p>
          <a:endParaRPr lang="en-US"/>
        </a:p>
      </dgm:t>
    </dgm:pt>
    <dgm:pt modelId="{D531FF07-8524-4DAD-8D13-4530EAB97C0B}" type="pres">
      <dgm:prSet presAssocID="{F918E927-88C4-4887-8467-2E9F90E5B055}" presName="sibTrans" presStyleLbl="sibTrans2D1" presStyleIdx="1" presStyleCnt="2"/>
      <dgm:spPr/>
      <dgm:t>
        <a:bodyPr/>
        <a:lstStyle/>
        <a:p>
          <a:endParaRPr lang="en-US"/>
        </a:p>
      </dgm:t>
    </dgm:pt>
    <dgm:pt modelId="{73A67C1C-84FC-4CD1-AA22-F86D0A213A7F}" type="pres">
      <dgm:prSet presAssocID="{F918E927-88C4-4887-8467-2E9F90E5B055}" presName="connectorText" presStyleLbl="sibTrans2D1" presStyleIdx="1" presStyleCnt="2"/>
      <dgm:spPr/>
      <dgm:t>
        <a:bodyPr/>
        <a:lstStyle/>
        <a:p>
          <a:endParaRPr lang="en-US"/>
        </a:p>
      </dgm:t>
    </dgm:pt>
    <dgm:pt modelId="{6AAE2D78-5C92-46D9-8AD4-DDB817280131}" type="pres">
      <dgm:prSet presAssocID="{FF31C8ED-9D79-4AFD-BDF1-6378ECF9957E}" presName="node" presStyleLbl="node1" presStyleIdx="2" presStyleCnt="3">
        <dgm:presLayoutVars>
          <dgm:bulletEnabled val="1"/>
        </dgm:presLayoutVars>
      </dgm:prSet>
      <dgm:spPr/>
      <dgm:t>
        <a:bodyPr/>
        <a:lstStyle/>
        <a:p>
          <a:endParaRPr lang="en-US"/>
        </a:p>
      </dgm:t>
    </dgm:pt>
  </dgm:ptLst>
  <dgm:cxnLst>
    <dgm:cxn modelId="{08B47B18-5696-45EB-9A69-DBBFB0F5F9B0}" type="presOf" srcId="{F918E927-88C4-4887-8467-2E9F90E5B055}" destId="{73A67C1C-84FC-4CD1-AA22-F86D0A213A7F}" srcOrd="1" destOrd="0" presId="urn:microsoft.com/office/officeart/2005/8/layout/process2"/>
    <dgm:cxn modelId="{DE9EAC20-FC18-4DE8-8FEF-E9180707EFCE}" srcId="{F0F9939E-8335-476A-811D-814614258ACF}" destId="{FF31C8ED-9D79-4AFD-BDF1-6378ECF9957E}" srcOrd="2" destOrd="0" parTransId="{A2E9A583-CFE4-495D-B28D-858804B24362}" sibTransId="{0FE4ACAD-94ED-4C51-91C3-5F3E1657E7A4}"/>
    <dgm:cxn modelId="{51DFF37B-B4D2-4B2D-82A2-CE4D86323E71}" srcId="{F0F9939E-8335-476A-811D-814614258ACF}" destId="{1FA9BE0A-1CE2-41DE-A675-4C86FA80BF62}" srcOrd="1" destOrd="0" parTransId="{7AD201FD-6D7D-4AC9-92B9-51914FAEE730}" sibTransId="{F918E927-88C4-4887-8467-2E9F90E5B055}"/>
    <dgm:cxn modelId="{8EB11BEC-A623-42BF-BD28-B219334C63D6}" type="presOf" srcId="{3E32AC69-5114-480D-8748-42AC57B73B88}" destId="{9B0291F6-BF5F-42E7-8339-79C5B0FD4015}" srcOrd="1" destOrd="0" presId="urn:microsoft.com/office/officeart/2005/8/layout/process2"/>
    <dgm:cxn modelId="{A5DE1461-9245-4B5A-BE6F-6DA5925E78A5}" type="presOf" srcId="{FF31C8ED-9D79-4AFD-BDF1-6378ECF9957E}" destId="{6AAE2D78-5C92-46D9-8AD4-DDB817280131}" srcOrd="0" destOrd="0" presId="urn:microsoft.com/office/officeart/2005/8/layout/process2"/>
    <dgm:cxn modelId="{92F1EEDD-E3A5-4EB8-A3D0-58B0F81D07BF}" type="presOf" srcId="{9278CAE7-0694-4206-8612-BC193E406837}" destId="{EC73A052-74F1-4AA4-A372-51223A95D08E}" srcOrd="0" destOrd="0" presId="urn:microsoft.com/office/officeart/2005/8/layout/process2"/>
    <dgm:cxn modelId="{5BB358FA-19F5-4033-A45B-F03CC858F134}" srcId="{F0F9939E-8335-476A-811D-814614258ACF}" destId="{9278CAE7-0694-4206-8612-BC193E406837}" srcOrd="0" destOrd="0" parTransId="{EF800914-D2F4-414E-AC57-0B7FF453CC6B}" sibTransId="{3E32AC69-5114-480D-8748-42AC57B73B88}"/>
    <dgm:cxn modelId="{58B2E629-B978-4111-B670-707FB07C2179}" type="presOf" srcId="{3E32AC69-5114-480D-8748-42AC57B73B88}" destId="{648877CA-B6CE-45E1-8275-3982A686A7B0}" srcOrd="0" destOrd="0" presId="urn:microsoft.com/office/officeart/2005/8/layout/process2"/>
    <dgm:cxn modelId="{2DDFD303-350D-4BBC-AC72-C91E2EA3AEFE}" type="presOf" srcId="{F918E927-88C4-4887-8467-2E9F90E5B055}" destId="{D531FF07-8524-4DAD-8D13-4530EAB97C0B}" srcOrd="0" destOrd="0" presId="urn:microsoft.com/office/officeart/2005/8/layout/process2"/>
    <dgm:cxn modelId="{D012A895-97B6-4F38-88E0-DA1BB7EDD7C7}" type="presOf" srcId="{F0F9939E-8335-476A-811D-814614258ACF}" destId="{EED1FD49-474E-434E-8A83-A816925E8DCD}" srcOrd="0" destOrd="0" presId="urn:microsoft.com/office/officeart/2005/8/layout/process2"/>
    <dgm:cxn modelId="{3D57967C-AB5A-4463-B810-98B0B6B593AA}" type="presOf" srcId="{1FA9BE0A-1CE2-41DE-A675-4C86FA80BF62}" destId="{E03775AB-7BF3-4E4A-BABC-05F3FC6B6535}" srcOrd="0" destOrd="0" presId="urn:microsoft.com/office/officeart/2005/8/layout/process2"/>
    <dgm:cxn modelId="{7BD1CD75-D624-4DE6-A7E1-8F4CE40869A4}" type="presParOf" srcId="{EED1FD49-474E-434E-8A83-A816925E8DCD}" destId="{EC73A052-74F1-4AA4-A372-51223A95D08E}" srcOrd="0" destOrd="0" presId="urn:microsoft.com/office/officeart/2005/8/layout/process2"/>
    <dgm:cxn modelId="{10F6D15A-FB4C-4C8A-B910-98720DE06911}" type="presParOf" srcId="{EED1FD49-474E-434E-8A83-A816925E8DCD}" destId="{648877CA-B6CE-45E1-8275-3982A686A7B0}" srcOrd="1" destOrd="0" presId="urn:microsoft.com/office/officeart/2005/8/layout/process2"/>
    <dgm:cxn modelId="{88BDBF65-C564-4C04-BF8A-269ED4EDF7F6}" type="presParOf" srcId="{648877CA-B6CE-45E1-8275-3982A686A7B0}" destId="{9B0291F6-BF5F-42E7-8339-79C5B0FD4015}" srcOrd="0" destOrd="0" presId="urn:microsoft.com/office/officeart/2005/8/layout/process2"/>
    <dgm:cxn modelId="{A8FC56C0-1B94-40D4-8783-7C55D0862854}" type="presParOf" srcId="{EED1FD49-474E-434E-8A83-A816925E8DCD}" destId="{E03775AB-7BF3-4E4A-BABC-05F3FC6B6535}" srcOrd="2" destOrd="0" presId="urn:microsoft.com/office/officeart/2005/8/layout/process2"/>
    <dgm:cxn modelId="{BDD59123-80AF-4A92-99A3-425883698F1B}" type="presParOf" srcId="{EED1FD49-474E-434E-8A83-A816925E8DCD}" destId="{D531FF07-8524-4DAD-8D13-4530EAB97C0B}" srcOrd="3" destOrd="0" presId="urn:microsoft.com/office/officeart/2005/8/layout/process2"/>
    <dgm:cxn modelId="{3059C307-7A53-42BD-838A-3EB83BFFCBFF}" type="presParOf" srcId="{D531FF07-8524-4DAD-8D13-4530EAB97C0B}" destId="{73A67C1C-84FC-4CD1-AA22-F86D0A213A7F}" srcOrd="0" destOrd="0" presId="urn:microsoft.com/office/officeart/2005/8/layout/process2"/>
    <dgm:cxn modelId="{38373070-71FC-41A6-A3AB-F36847457C5F}" type="presParOf" srcId="{EED1FD49-474E-434E-8A83-A816925E8DCD}" destId="{6AAE2D78-5C92-46D9-8AD4-DDB817280131}"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A052-74F1-4AA4-A372-51223A95D08E}">
      <dsp:nvSpPr>
        <dsp:cNvPr id="0" name=""/>
        <dsp:cNvSpPr/>
      </dsp:nvSpPr>
      <dsp:spPr>
        <a:xfrm>
          <a:off x="1956474" y="0"/>
          <a:ext cx="2362438" cy="131246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Safe Design</a:t>
          </a:r>
          <a:endParaRPr lang="en-US" sz="3000" kern="1200" dirty="0"/>
        </a:p>
      </dsp:txBody>
      <dsp:txXfrm>
        <a:off x="1994915" y="38441"/>
        <a:ext cx="2285556" cy="1235583"/>
      </dsp:txXfrm>
    </dsp:sp>
    <dsp:sp modelId="{648877CA-B6CE-45E1-8275-3982A686A7B0}">
      <dsp:nvSpPr>
        <dsp:cNvPr id="0" name=""/>
        <dsp:cNvSpPr/>
      </dsp:nvSpPr>
      <dsp:spPr>
        <a:xfrm rot="5400000">
          <a:off x="2891606" y="1345277"/>
          <a:ext cx="492174" cy="590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960511" y="1394494"/>
        <a:ext cx="354365" cy="344522"/>
      </dsp:txXfrm>
    </dsp:sp>
    <dsp:sp modelId="{E03775AB-7BF3-4E4A-BABC-05F3FC6B6535}">
      <dsp:nvSpPr>
        <dsp:cNvPr id="0" name=""/>
        <dsp:cNvSpPr/>
      </dsp:nvSpPr>
      <dsp:spPr>
        <a:xfrm>
          <a:off x="1956474" y="1968698"/>
          <a:ext cx="2362438" cy="131246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Technical Measures</a:t>
          </a:r>
          <a:endParaRPr lang="en-US" sz="3000" kern="1200" dirty="0"/>
        </a:p>
      </dsp:txBody>
      <dsp:txXfrm>
        <a:off x="1994915" y="2007139"/>
        <a:ext cx="2285556" cy="1235583"/>
      </dsp:txXfrm>
    </dsp:sp>
    <dsp:sp modelId="{D531FF07-8524-4DAD-8D13-4530EAB97C0B}">
      <dsp:nvSpPr>
        <dsp:cNvPr id="0" name=""/>
        <dsp:cNvSpPr/>
      </dsp:nvSpPr>
      <dsp:spPr>
        <a:xfrm rot="5400000">
          <a:off x="2891606" y="3313976"/>
          <a:ext cx="492174" cy="590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2960511" y="3363193"/>
        <a:ext cx="354365" cy="344522"/>
      </dsp:txXfrm>
    </dsp:sp>
    <dsp:sp modelId="{6AAE2D78-5C92-46D9-8AD4-DDB817280131}">
      <dsp:nvSpPr>
        <dsp:cNvPr id="0" name=""/>
        <dsp:cNvSpPr/>
      </dsp:nvSpPr>
      <dsp:spPr>
        <a:xfrm>
          <a:off x="1956474" y="3937397"/>
          <a:ext cx="2362438" cy="131246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User Information</a:t>
          </a:r>
          <a:endParaRPr lang="en-US" sz="3000" kern="1200" dirty="0"/>
        </a:p>
      </dsp:txBody>
      <dsp:txXfrm>
        <a:off x="1994915" y="3975838"/>
        <a:ext cx="2285556" cy="12355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49573-CF78-478B-86CD-0497C41B068C}" type="datetimeFigureOut">
              <a:rPr lang="en-SG" smtClean="0"/>
              <a:t>23/4/2020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DE6FD-40E7-4D55-BF89-34F3B711A4E6}" type="slidenum">
              <a:rPr lang="en-SG" smtClean="0"/>
              <a:t>‹#›</a:t>
            </a:fld>
            <a:endParaRPr lang="en-SG"/>
          </a:p>
        </p:txBody>
      </p:sp>
    </p:spTree>
    <p:extLst>
      <p:ext uri="{BB962C8B-B14F-4D97-AF65-F5344CB8AC3E}">
        <p14:creationId xmlns:p14="http://schemas.microsoft.com/office/powerpoint/2010/main" val="329669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a:t>
            </a:fld>
            <a:endParaRPr lang="en-SG"/>
          </a:p>
        </p:txBody>
      </p:sp>
    </p:spTree>
    <p:extLst>
      <p:ext uri="{BB962C8B-B14F-4D97-AF65-F5344CB8AC3E}">
        <p14:creationId xmlns:p14="http://schemas.microsoft.com/office/powerpoint/2010/main" val="42847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10</a:t>
            </a:fld>
            <a:endParaRPr lang="en-SG"/>
          </a:p>
        </p:txBody>
      </p:sp>
    </p:spTree>
    <p:extLst>
      <p:ext uri="{BB962C8B-B14F-4D97-AF65-F5344CB8AC3E}">
        <p14:creationId xmlns:p14="http://schemas.microsoft.com/office/powerpoint/2010/main" val="292457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11</a:t>
            </a:fld>
            <a:endParaRPr lang="en-SG"/>
          </a:p>
        </p:txBody>
      </p:sp>
    </p:spTree>
    <p:extLst>
      <p:ext uri="{BB962C8B-B14F-4D97-AF65-F5344CB8AC3E}">
        <p14:creationId xmlns:p14="http://schemas.microsoft.com/office/powerpoint/2010/main" val="323301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dirty="0" smtClean="0"/>
              <a:t>1. Viewing windows to be monitored by switches – Stop cutting when door is open</a:t>
            </a:r>
          </a:p>
          <a:p>
            <a:pPr algn="l"/>
            <a:r>
              <a:rPr lang="en-SG" dirty="0" smtClean="0"/>
              <a:t>2. Operator E-Stop – Stop process regardless of door position</a:t>
            </a:r>
          </a:p>
          <a:p>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12</a:t>
            </a:fld>
            <a:endParaRPr lang="en-SG"/>
          </a:p>
        </p:txBody>
      </p:sp>
    </p:spTree>
    <p:extLst>
      <p:ext uri="{BB962C8B-B14F-4D97-AF65-F5344CB8AC3E}">
        <p14:creationId xmlns:p14="http://schemas.microsoft.com/office/powerpoint/2010/main" val="162102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13</a:t>
            </a:fld>
            <a:endParaRPr lang="en-SG"/>
          </a:p>
        </p:txBody>
      </p:sp>
    </p:spTree>
    <p:extLst>
      <p:ext uri="{BB962C8B-B14F-4D97-AF65-F5344CB8AC3E}">
        <p14:creationId xmlns:p14="http://schemas.microsoft.com/office/powerpoint/2010/main" val="2601131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14</a:t>
            </a:fld>
            <a:endParaRPr lang="en-SG"/>
          </a:p>
        </p:txBody>
      </p:sp>
    </p:spTree>
    <p:extLst>
      <p:ext uri="{BB962C8B-B14F-4D97-AF65-F5344CB8AC3E}">
        <p14:creationId xmlns:p14="http://schemas.microsoft.com/office/powerpoint/2010/main" val="2883060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15</a:t>
            </a:fld>
            <a:endParaRPr lang="en-SG"/>
          </a:p>
        </p:txBody>
      </p:sp>
    </p:spTree>
    <p:extLst>
      <p:ext uri="{BB962C8B-B14F-4D97-AF65-F5344CB8AC3E}">
        <p14:creationId xmlns:p14="http://schemas.microsoft.com/office/powerpoint/2010/main" val="122211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2</a:t>
            </a:fld>
            <a:endParaRPr lang="en-SG"/>
          </a:p>
        </p:txBody>
      </p:sp>
    </p:spTree>
    <p:extLst>
      <p:ext uri="{BB962C8B-B14F-4D97-AF65-F5344CB8AC3E}">
        <p14:creationId xmlns:p14="http://schemas.microsoft.com/office/powerpoint/2010/main" val="2340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3</a:t>
            </a:fld>
            <a:endParaRPr lang="en-SG"/>
          </a:p>
        </p:txBody>
      </p:sp>
    </p:spTree>
    <p:extLst>
      <p:ext uri="{BB962C8B-B14F-4D97-AF65-F5344CB8AC3E}">
        <p14:creationId xmlns:p14="http://schemas.microsoft.com/office/powerpoint/2010/main" val="262326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https://support.industry.siemens.com/cs/document/109479271/emergency-stop-shutdown-to-sil-3-or-pl-e-with-a-3sk2-safety-relay?dti=0&amp;lc=en-WW</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4</a:t>
            </a:fld>
            <a:endParaRPr lang="en-SG"/>
          </a:p>
        </p:txBody>
      </p:sp>
    </p:spTree>
    <p:extLst>
      <p:ext uri="{BB962C8B-B14F-4D97-AF65-F5344CB8AC3E}">
        <p14:creationId xmlns:p14="http://schemas.microsoft.com/office/powerpoint/2010/main" val="3793374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light curtain consists of a send unit and a receive unit. Between the two is the protective zone. If the light beam is interrupted, outputs OSSD1 and OSSD2 carry voltage and are evaluated by the safety relay. When the light beam is interrupted, the two outputs switch off and the safety relay opens the enabling circuits, switching off the power contactors in a safety-related manner.</a:t>
            </a:r>
          </a:p>
          <a:p>
            <a:endParaRPr lang="en-SG" dirty="0" smtClean="0"/>
          </a:p>
          <a:p>
            <a:r>
              <a:rPr lang="en-SG" dirty="0" smtClean="0"/>
              <a:t>https://support.industry.siemens.com/cs/document/109479277/access-monitoring-using-a-light-curtain-to-sil-3-or-pl-e-with-a-3sk2-safety-relay?dti=0&amp;lc=en-WW</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5</a:t>
            </a:fld>
            <a:endParaRPr lang="en-SG"/>
          </a:p>
        </p:txBody>
      </p:sp>
    </p:spTree>
    <p:extLst>
      <p:ext uri="{BB962C8B-B14F-4D97-AF65-F5344CB8AC3E}">
        <p14:creationId xmlns:p14="http://schemas.microsoft.com/office/powerpoint/2010/main" val="3106751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Fields of application include pressing, spot welding, punching and print finishing or wood working</a:t>
            </a:r>
          </a:p>
          <a:p>
            <a:r>
              <a:rPr lang="en-SG" dirty="0" smtClean="0"/>
              <a:t>https://support.industry.siemens.com/cs/document/21331100/safety%3A-two-hand-control-panel-with-integrated-emergency-stop-in-ple-sil-3?dti=0&amp;lc=en-WW</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6</a:t>
            </a:fld>
            <a:endParaRPr lang="en-SG"/>
          </a:p>
        </p:txBody>
      </p:sp>
    </p:spTree>
    <p:extLst>
      <p:ext uri="{BB962C8B-B14F-4D97-AF65-F5344CB8AC3E}">
        <p14:creationId xmlns:p14="http://schemas.microsoft.com/office/powerpoint/2010/main" val="3088097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CDE6FD-40E7-4D55-BF89-34F3B711A4E6}" type="slidenum">
              <a:rPr lang="en-SG" smtClean="0"/>
              <a:t>7</a:t>
            </a:fld>
            <a:endParaRPr lang="en-SG"/>
          </a:p>
        </p:txBody>
      </p:sp>
    </p:spTree>
    <p:extLst>
      <p:ext uri="{BB962C8B-B14F-4D97-AF65-F5344CB8AC3E}">
        <p14:creationId xmlns:p14="http://schemas.microsoft.com/office/powerpoint/2010/main" val="101774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Case 1: While the robot works at station 1,  the operator can load or unload at station 2.</a:t>
            </a:r>
          </a:p>
          <a:p>
            <a:r>
              <a:rPr lang="en-SG" dirty="0" smtClean="0"/>
              <a:t>Case 2: While the robot works at station 2,  the operator can load or unload at station 1</a:t>
            </a:r>
          </a:p>
          <a:p>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8</a:t>
            </a:fld>
            <a:endParaRPr lang="en-SG"/>
          </a:p>
        </p:txBody>
      </p:sp>
    </p:spTree>
    <p:extLst>
      <p:ext uri="{BB962C8B-B14F-4D97-AF65-F5344CB8AC3E}">
        <p14:creationId xmlns:p14="http://schemas.microsoft.com/office/powerpoint/2010/main" val="3532601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https://support.industry.siemens.com/cs/document/58804919/safety-laser-scanner-with-monitoring-case-switching-on-an-s7-1500?dti=0&amp;lc=en-WW</a:t>
            </a:r>
            <a:endParaRPr lang="en-SG" dirty="0"/>
          </a:p>
        </p:txBody>
      </p:sp>
      <p:sp>
        <p:nvSpPr>
          <p:cNvPr id="4" name="Slide Number Placeholder 3"/>
          <p:cNvSpPr>
            <a:spLocks noGrp="1"/>
          </p:cNvSpPr>
          <p:nvPr>
            <p:ph type="sldNum" sz="quarter" idx="10"/>
          </p:nvPr>
        </p:nvSpPr>
        <p:spPr/>
        <p:txBody>
          <a:bodyPr/>
          <a:lstStyle/>
          <a:p>
            <a:fld id="{5ECDE6FD-40E7-4D55-BF89-34F3B711A4E6}" type="slidenum">
              <a:rPr lang="en-SG" smtClean="0"/>
              <a:t>9</a:t>
            </a:fld>
            <a:endParaRPr lang="en-SG"/>
          </a:p>
        </p:txBody>
      </p:sp>
    </p:spTree>
    <p:extLst>
      <p:ext uri="{BB962C8B-B14F-4D97-AF65-F5344CB8AC3E}">
        <p14:creationId xmlns:p14="http://schemas.microsoft.com/office/powerpoint/2010/main" val="143873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4/23/2020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4/23/2020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4/23/2020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8.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10.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13.png"/><Relationship Id="rId2" Type="http://schemas.microsoft.com/office/2007/relationships/media" Target="../media/media11.m4a"/><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2.m4a"/><Relationship Id="rId7" Type="http://schemas.openxmlformats.org/officeDocument/2006/relationships/image" Target="../media/image15.png"/><Relationship Id="rId2" Type="http://schemas.microsoft.com/office/2007/relationships/media" Target="../media/media12.m4a"/><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8.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1.png"/><Relationship Id="rId2" Type="http://schemas.microsoft.com/office/2007/relationships/media" Target="../media/media13.m4a"/><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Practical Consideration of SAFETY</a:t>
            </a:r>
            <a:endParaRPr lang="en-SG" dirty="0"/>
          </a:p>
        </p:txBody>
      </p:sp>
      <p:sp>
        <p:nvSpPr>
          <p:cNvPr id="3" name="Subtitle 2"/>
          <p:cNvSpPr>
            <a:spLocks noGrp="1"/>
          </p:cNvSpPr>
          <p:nvPr>
            <p:ph type="subTitle" idx="1"/>
          </p:nvPr>
        </p:nvSpPr>
        <p:spPr/>
        <p:txBody>
          <a:bodyPr/>
          <a:lstStyle/>
          <a:p>
            <a:endParaRPr lang="en-SG"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75956011"/>
      </p:ext>
    </p:extLst>
  </p:cSld>
  <p:clrMapOvr>
    <a:masterClrMapping/>
  </p:clrMapOvr>
  <mc:AlternateContent xmlns:mc="http://schemas.openxmlformats.org/markup-compatibility/2006">
    <mc:Choice xmlns:p14="http://schemas.microsoft.com/office/powerpoint/2010/main" Requires="p14">
      <p:transition spd="slow" p14:dur="2000" advTm="5700"/>
    </mc:Choice>
    <mc:Fallback>
      <p:transition spd="slow" advTm="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smtClean="0"/>
              <a:t>Safety Design </a:t>
            </a:r>
            <a:br>
              <a:rPr lang="en-SG" b="1" dirty="0" smtClean="0"/>
            </a:br>
            <a:r>
              <a:rPr lang="en-SG" b="1" dirty="0" smtClean="0"/>
              <a:t>Risk Reduction</a:t>
            </a:r>
            <a:endParaRPr lang="en-SG"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96008100"/>
              </p:ext>
            </p:extLst>
          </p:nvPr>
        </p:nvGraphicFramePr>
        <p:xfrm>
          <a:off x="5110163" y="803275"/>
          <a:ext cx="6275387" cy="5249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 Placeholder 3"/>
          <p:cNvSpPr>
            <a:spLocks noGrp="1"/>
          </p:cNvSpPr>
          <p:nvPr>
            <p:ph type="body" sz="half" idx="2"/>
          </p:nvPr>
        </p:nvSpPr>
        <p:spPr/>
        <p:txBody>
          <a:bodyPr/>
          <a:lstStyle/>
          <a:p>
            <a:endParaRPr lang="en-SG"/>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6164656"/>
      </p:ext>
    </p:extLst>
  </p:cSld>
  <p:clrMapOvr>
    <a:masterClrMapping/>
  </p:clrMapOvr>
  <mc:AlternateContent xmlns:mc="http://schemas.openxmlformats.org/markup-compatibility/2006">
    <mc:Choice xmlns:p14="http://schemas.microsoft.com/office/powerpoint/2010/main" Requires="p14">
      <p:transition spd="slow" p14:dur="2000" advTm="45687"/>
    </mc:Choice>
    <mc:Fallback>
      <p:transition spd="slow" advTm="45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Safe Design</a:t>
            </a:r>
            <a:endParaRPr lang="en-SG" dirty="0"/>
          </a:p>
        </p:txBody>
      </p:sp>
      <p:sp>
        <p:nvSpPr>
          <p:cNvPr id="4" name="Text Placeholder 3"/>
          <p:cNvSpPr>
            <a:spLocks noGrp="1"/>
          </p:cNvSpPr>
          <p:nvPr>
            <p:ph type="body" sz="half" idx="2"/>
          </p:nvPr>
        </p:nvSpPr>
        <p:spPr/>
        <p:txBody>
          <a:bodyPr>
            <a:normAutofit/>
          </a:bodyPr>
          <a:lstStyle/>
          <a:p>
            <a:r>
              <a:rPr lang="en-SG" dirty="0" smtClean="0"/>
              <a:t>Exposed cutting blade is NOT safe</a:t>
            </a:r>
          </a:p>
          <a:p>
            <a:r>
              <a:rPr lang="en-SG" dirty="0" smtClean="0"/>
              <a:t>Add enclosure with viewing window sliding door</a:t>
            </a:r>
            <a:endParaRPr lang="en-SG" dirty="0"/>
          </a:p>
        </p:txBody>
      </p:sp>
      <p:pic>
        <p:nvPicPr>
          <p:cNvPr id="5" name="Content Placeholder 4"/>
          <p:cNvPicPr>
            <a:picLocks noGrp="1" noChangeAspect="1"/>
          </p:cNvPicPr>
          <p:nvPr>
            <p:ph idx="1"/>
          </p:nvPr>
        </p:nvPicPr>
        <p:blipFill>
          <a:blip r:embed="rId6"/>
          <a:stretch>
            <a:fillRect/>
          </a:stretch>
        </p:blipFill>
        <p:spPr>
          <a:xfrm>
            <a:off x="5902289" y="831273"/>
            <a:ext cx="5605405" cy="4518997"/>
          </a:xfrm>
          <a:prstGeom prst="rect">
            <a:avLst/>
          </a:prstGeom>
        </p:spPr>
      </p:pic>
      <p:pic>
        <p:nvPicPr>
          <p:cNvPr id="6" name="Picture 5"/>
          <p:cNvPicPr>
            <a:picLocks noChangeAspect="1"/>
          </p:cNvPicPr>
          <p:nvPr/>
        </p:nvPicPr>
        <p:blipFill>
          <a:blip r:embed="rId7"/>
          <a:stretch>
            <a:fillRect/>
          </a:stretch>
        </p:blipFill>
        <p:spPr>
          <a:xfrm>
            <a:off x="5902289" y="831273"/>
            <a:ext cx="5695025" cy="4518997"/>
          </a:xfrm>
          <a:prstGeom prst="rect">
            <a:avLst/>
          </a:prstGeom>
        </p:spPr>
      </p:pic>
      <p:sp>
        <p:nvSpPr>
          <p:cNvPr id="7" name="TextBox 6"/>
          <p:cNvSpPr txBox="1"/>
          <p:nvPr/>
        </p:nvSpPr>
        <p:spPr>
          <a:xfrm>
            <a:off x="451261" y="5350270"/>
            <a:ext cx="6044732" cy="1323439"/>
          </a:xfrm>
          <a:prstGeom prst="rect">
            <a:avLst/>
          </a:prstGeom>
          <a:solidFill>
            <a:schemeClr val="bg1"/>
          </a:solidFill>
        </p:spPr>
        <p:txBody>
          <a:bodyPr wrap="none" rtlCol="0">
            <a:spAutoFit/>
          </a:bodyPr>
          <a:lstStyle/>
          <a:p>
            <a:r>
              <a:rPr lang="en-SG" sz="2000" b="1" dirty="0" smtClean="0"/>
              <a:t>Is this design safe enough? </a:t>
            </a:r>
          </a:p>
          <a:p>
            <a:r>
              <a:rPr lang="en-SG" sz="2000" dirty="0" smtClean="0"/>
              <a:t>Would operator get injury when the door is open?</a:t>
            </a:r>
          </a:p>
          <a:p>
            <a:r>
              <a:rPr lang="en-SG" sz="2000" dirty="0" smtClean="0"/>
              <a:t>If it is safe, process stops here. </a:t>
            </a:r>
          </a:p>
          <a:p>
            <a:r>
              <a:rPr lang="en-SG" sz="2000" dirty="0" smtClean="0"/>
              <a:t>Else, </a:t>
            </a:r>
            <a:r>
              <a:rPr lang="en-SG" sz="2000" i="1" dirty="0" smtClean="0"/>
              <a:t>Technical Measure </a:t>
            </a:r>
            <a:r>
              <a:rPr lang="en-SG" sz="2000" dirty="0" smtClean="0"/>
              <a:t>shall be implemented</a:t>
            </a:r>
            <a:endParaRPr lang="en-SG" sz="2000"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089160911"/>
      </p:ext>
    </p:extLst>
  </p:cSld>
  <p:clrMapOvr>
    <a:masterClrMapping/>
  </p:clrMapOvr>
  <mc:AlternateContent xmlns:mc="http://schemas.openxmlformats.org/markup-compatibility/2006">
    <mc:Choice xmlns:p14="http://schemas.microsoft.com/office/powerpoint/2010/main" Requires="p14">
      <p:transition spd="slow" p14:dur="2000" advTm="64045"/>
    </mc:Choice>
    <mc:Fallback>
      <p:transition spd="slow" advTm="64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Technical Measures</a:t>
            </a:r>
            <a:endParaRPr lang="en-SG" dirty="0"/>
          </a:p>
        </p:txBody>
      </p:sp>
      <p:sp>
        <p:nvSpPr>
          <p:cNvPr id="4" name="Text Placeholder 3"/>
          <p:cNvSpPr>
            <a:spLocks noGrp="1"/>
          </p:cNvSpPr>
          <p:nvPr>
            <p:ph type="body" sz="half" idx="2"/>
          </p:nvPr>
        </p:nvSpPr>
        <p:spPr/>
        <p:txBody>
          <a:bodyPr>
            <a:normAutofit/>
          </a:bodyPr>
          <a:lstStyle/>
          <a:p>
            <a:pPr marL="342900" indent="-342900" algn="l">
              <a:buFont typeface="+mj-lt"/>
              <a:buAutoNum type="arabicParenR"/>
            </a:pPr>
            <a:r>
              <a:rPr lang="en-SG" dirty="0" smtClean="0">
                <a:solidFill>
                  <a:schemeClr val="bg1"/>
                </a:solidFill>
              </a:rPr>
              <a:t>Viewing windows to be monitored by switches </a:t>
            </a:r>
          </a:p>
          <a:p>
            <a:pPr marL="342900" indent="-342900" algn="l">
              <a:buFont typeface="+mj-lt"/>
              <a:buAutoNum type="arabicParenR"/>
            </a:pPr>
            <a:r>
              <a:rPr lang="en-SG" dirty="0" smtClean="0">
                <a:solidFill>
                  <a:schemeClr val="bg1"/>
                </a:solidFill>
              </a:rPr>
              <a:t>Operator </a:t>
            </a:r>
            <a:r>
              <a:rPr lang="en-SG" dirty="0" smtClean="0">
                <a:solidFill>
                  <a:schemeClr val="bg1"/>
                </a:solidFill>
              </a:rPr>
              <a:t>E-Stop</a:t>
            </a:r>
            <a:endParaRPr lang="en-SG" dirty="0">
              <a:solidFill>
                <a:schemeClr val="bg1"/>
              </a:solidFill>
            </a:endParaRPr>
          </a:p>
        </p:txBody>
      </p:sp>
      <p:pic>
        <p:nvPicPr>
          <p:cNvPr id="7" name="Content Placeholder 6"/>
          <p:cNvPicPr>
            <a:picLocks noGrp="1" noChangeAspect="1"/>
          </p:cNvPicPr>
          <p:nvPr>
            <p:ph idx="1"/>
          </p:nvPr>
        </p:nvPicPr>
        <p:blipFill>
          <a:blip r:embed="rId6"/>
          <a:stretch>
            <a:fillRect/>
          </a:stretch>
        </p:blipFill>
        <p:spPr>
          <a:xfrm>
            <a:off x="4686712" y="332164"/>
            <a:ext cx="6275387" cy="2858723"/>
          </a:xfrm>
          <a:prstGeom prst="rect">
            <a:avLst/>
          </a:prstGeom>
        </p:spPr>
      </p:pic>
      <p:pic>
        <p:nvPicPr>
          <p:cNvPr id="8" name="Picture 7"/>
          <p:cNvPicPr>
            <a:picLocks noChangeAspect="1"/>
          </p:cNvPicPr>
          <p:nvPr/>
        </p:nvPicPr>
        <p:blipFill>
          <a:blip r:embed="rId7"/>
          <a:stretch>
            <a:fillRect/>
          </a:stretch>
        </p:blipFill>
        <p:spPr>
          <a:xfrm>
            <a:off x="8815017" y="3190887"/>
            <a:ext cx="3293856" cy="3627595"/>
          </a:xfrm>
          <a:prstGeom prst="rect">
            <a:avLst/>
          </a:prstGeom>
        </p:spPr>
      </p:pic>
      <p:pic>
        <p:nvPicPr>
          <p:cNvPr id="9" name="Picture 8"/>
          <p:cNvPicPr>
            <a:picLocks noChangeAspect="1"/>
          </p:cNvPicPr>
          <p:nvPr/>
        </p:nvPicPr>
        <p:blipFill rotWithShape="1">
          <a:blip r:embed="rId8"/>
          <a:srcRect l="41013" r="2487"/>
          <a:stretch/>
        </p:blipFill>
        <p:spPr>
          <a:xfrm>
            <a:off x="5119100" y="3438317"/>
            <a:ext cx="2966645" cy="2434774"/>
          </a:xfrm>
          <a:prstGeom prst="rect">
            <a:avLst/>
          </a:prstGeom>
        </p:spPr>
      </p:pic>
      <p:cxnSp>
        <p:nvCxnSpPr>
          <p:cNvPr id="11" name="Straight Arrow Connector 10"/>
          <p:cNvCxnSpPr/>
          <p:nvPr/>
        </p:nvCxnSpPr>
        <p:spPr>
          <a:xfrm flipH="1">
            <a:off x="7410203" y="3575324"/>
            <a:ext cx="1555668" cy="6154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794670" y="5873091"/>
            <a:ext cx="748146" cy="69396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p:cNvSpPr txBox="1"/>
          <p:nvPr/>
        </p:nvSpPr>
        <p:spPr>
          <a:xfrm>
            <a:off x="504445" y="5226760"/>
            <a:ext cx="4269567" cy="646331"/>
          </a:xfrm>
          <a:prstGeom prst="rect">
            <a:avLst/>
          </a:prstGeom>
          <a:solidFill>
            <a:schemeClr val="bg1"/>
          </a:solidFill>
        </p:spPr>
        <p:txBody>
          <a:bodyPr wrap="none" rtlCol="0">
            <a:spAutoFit/>
          </a:bodyPr>
          <a:lstStyle/>
          <a:p>
            <a:r>
              <a:rPr lang="en-SG" dirty="0" smtClean="0"/>
              <a:t>In this case, all technical measures are </a:t>
            </a:r>
          </a:p>
          <a:p>
            <a:r>
              <a:rPr lang="en-SG" dirty="0" smtClean="0"/>
              <a:t>Implemented all other residual risk.</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42710488"/>
      </p:ext>
    </p:extLst>
  </p:cSld>
  <p:clrMapOvr>
    <a:masterClrMapping/>
  </p:clrMapOvr>
  <mc:AlternateContent xmlns:mc="http://schemas.openxmlformats.org/markup-compatibility/2006">
    <mc:Choice xmlns:p14="http://schemas.microsoft.com/office/powerpoint/2010/main" Requires="p14">
      <p:transition spd="slow" p14:dur="2000" advTm="95370"/>
    </mc:Choice>
    <mc:Fallback>
      <p:transition spd="slow" advTm="95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Information</a:t>
            </a:r>
            <a:endParaRPr lang="en-SG" dirty="0"/>
          </a:p>
        </p:txBody>
      </p:sp>
      <p:pic>
        <p:nvPicPr>
          <p:cNvPr id="5" name="Content Placeholder 4"/>
          <p:cNvPicPr>
            <a:picLocks noGrp="1" noChangeAspect="1"/>
          </p:cNvPicPr>
          <p:nvPr>
            <p:ph idx="1"/>
          </p:nvPr>
        </p:nvPicPr>
        <p:blipFill>
          <a:blip r:embed="rId6"/>
          <a:stretch>
            <a:fillRect/>
          </a:stretch>
        </p:blipFill>
        <p:spPr>
          <a:xfrm>
            <a:off x="4637956" y="959451"/>
            <a:ext cx="7308621" cy="5231746"/>
          </a:xfrm>
          <a:prstGeom prst="rect">
            <a:avLst/>
          </a:prstGeom>
        </p:spPr>
      </p:pic>
      <p:sp>
        <p:nvSpPr>
          <p:cNvPr id="4" name="Text Placeholder 3"/>
          <p:cNvSpPr>
            <a:spLocks noGrp="1"/>
          </p:cNvSpPr>
          <p:nvPr>
            <p:ph type="body" sz="half" idx="2"/>
          </p:nvPr>
        </p:nvSpPr>
        <p:spPr/>
        <p:txBody>
          <a:bodyPr>
            <a:normAutofit lnSpcReduction="10000"/>
          </a:bodyPr>
          <a:lstStyle/>
          <a:p>
            <a:r>
              <a:rPr lang="en-SG" dirty="0" smtClean="0"/>
              <a:t>PPE Required</a:t>
            </a:r>
          </a:p>
          <a:p>
            <a:r>
              <a:rPr lang="en-SG" dirty="0" smtClean="0"/>
              <a:t>Identification</a:t>
            </a:r>
          </a:p>
          <a:p>
            <a:r>
              <a:rPr lang="en-SG" dirty="0" smtClean="0"/>
              <a:t>Safety Clearance</a:t>
            </a:r>
          </a:p>
          <a:p>
            <a:endParaRPr lang="en-SG" dirty="0"/>
          </a:p>
        </p:txBody>
      </p:sp>
      <p:sp>
        <p:nvSpPr>
          <p:cNvPr id="6" name="Oval 5"/>
          <p:cNvSpPr/>
          <p:nvPr/>
        </p:nvSpPr>
        <p:spPr>
          <a:xfrm>
            <a:off x="6507678" y="1318160"/>
            <a:ext cx="688769" cy="6412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p:cNvSpPr/>
          <p:nvPr/>
        </p:nvSpPr>
        <p:spPr>
          <a:xfrm>
            <a:off x="7016337" y="1341910"/>
            <a:ext cx="688769" cy="6412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ight Arrow 7"/>
          <p:cNvSpPr/>
          <p:nvPr/>
        </p:nvSpPr>
        <p:spPr>
          <a:xfrm>
            <a:off x="8110846" y="5371799"/>
            <a:ext cx="2208811" cy="819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Safety Clearance</a:t>
            </a:r>
            <a:endParaRPr lang="en-SG"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854576083"/>
      </p:ext>
    </p:extLst>
  </p:cSld>
  <p:clrMapOvr>
    <a:masterClrMapping/>
  </p:clrMapOvr>
  <mc:AlternateContent xmlns:mc="http://schemas.openxmlformats.org/markup-compatibility/2006">
    <mc:Choice xmlns:p14="http://schemas.microsoft.com/office/powerpoint/2010/main" Requires="p14">
      <p:transition spd="slow" p14:dur="2000" advTm="35079"/>
    </mc:Choice>
    <mc:Fallback>
      <p:transition spd="slow" advTm="35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have you learnt?</a:t>
            </a:r>
            <a:endParaRPr lang="en-SG" dirty="0"/>
          </a:p>
        </p:txBody>
      </p:sp>
      <p:sp>
        <p:nvSpPr>
          <p:cNvPr id="3" name="Content Placeholder 2"/>
          <p:cNvSpPr>
            <a:spLocks noGrp="1"/>
          </p:cNvSpPr>
          <p:nvPr>
            <p:ph idx="1"/>
          </p:nvPr>
        </p:nvSpPr>
        <p:spPr/>
        <p:txBody>
          <a:bodyPr>
            <a:normAutofit lnSpcReduction="10000"/>
          </a:bodyPr>
          <a:lstStyle/>
          <a:p>
            <a:r>
              <a:rPr lang="en-SG" b="1" dirty="0" smtClean="0"/>
              <a:t>Interlock and Thermal overload </a:t>
            </a:r>
          </a:p>
          <a:p>
            <a:pPr lvl="1"/>
            <a:r>
              <a:rPr lang="en-SG" dirty="0" smtClean="0"/>
              <a:t>Interlock ensure mutually exclusive functionality</a:t>
            </a:r>
          </a:p>
          <a:p>
            <a:pPr lvl="1"/>
            <a:r>
              <a:rPr lang="en-SG" dirty="0" smtClean="0"/>
              <a:t>Thermal overload cut off the load when it exceed current limit</a:t>
            </a:r>
          </a:p>
          <a:p>
            <a:r>
              <a:rPr lang="en-SG" b="1" dirty="0" smtClean="0"/>
              <a:t>Master Control Relay </a:t>
            </a:r>
            <a:endParaRPr lang="en-SG" dirty="0" smtClean="0"/>
          </a:p>
          <a:p>
            <a:pPr lvl="1"/>
            <a:r>
              <a:rPr lang="en-SG" dirty="0" smtClean="0"/>
              <a:t>Cut of power to I/O or circuit under emergency condition</a:t>
            </a:r>
          </a:p>
          <a:p>
            <a:r>
              <a:rPr lang="en-SG" b="1" dirty="0" smtClean="0"/>
              <a:t>Safety Components</a:t>
            </a:r>
          </a:p>
          <a:p>
            <a:pPr lvl="1"/>
            <a:r>
              <a:rPr lang="en-SG" dirty="0" smtClean="0"/>
              <a:t>Detecting – switches or sensors</a:t>
            </a:r>
          </a:p>
          <a:p>
            <a:pPr lvl="1"/>
            <a:r>
              <a:rPr lang="en-SG" dirty="0" smtClean="0"/>
              <a:t>Evaluating – Safety relay or PLC</a:t>
            </a:r>
          </a:p>
          <a:p>
            <a:pPr lvl="1"/>
            <a:r>
              <a:rPr lang="en-SG" dirty="0" smtClean="0"/>
              <a:t>Reacting – Actuator or contactors</a:t>
            </a:r>
          </a:p>
          <a:p>
            <a:r>
              <a:rPr lang="en-SG" b="1" dirty="0"/>
              <a:t>Safety </a:t>
            </a:r>
            <a:r>
              <a:rPr lang="en-SG" b="1" dirty="0" smtClean="0"/>
              <a:t>Design Risk Reduction</a:t>
            </a:r>
          </a:p>
          <a:p>
            <a:pPr lvl="1"/>
            <a:r>
              <a:rPr lang="en-SG" dirty="0" smtClean="0"/>
              <a:t>Safe Design</a:t>
            </a:r>
          </a:p>
          <a:p>
            <a:pPr lvl="1"/>
            <a:r>
              <a:rPr lang="en-SG" dirty="0" smtClean="0"/>
              <a:t>Implement Technical Measures</a:t>
            </a:r>
          </a:p>
          <a:p>
            <a:pPr lvl="1"/>
            <a:r>
              <a:rPr lang="en-SG" dirty="0" smtClean="0"/>
              <a:t>Include </a:t>
            </a:r>
            <a:r>
              <a:rPr lang="en-SG" dirty="0"/>
              <a:t>U</a:t>
            </a:r>
            <a:r>
              <a:rPr lang="en-SG" dirty="0" smtClean="0"/>
              <a:t>ser </a:t>
            </a:r>
            <a:r>
              <a:rPr lang="en-SG" dirty="0"/>
              <a:t>I</a:t>
            </a:r>
            <a:r>
              <a:rPr lang="en-SG" dirty="0" smtClean="0"/>
              <a:t>nformation</a:t>
            </a:r>
            <a:endParaRPr lang="en-SG"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14:trim end="1333.4013"/>
                </p14:media>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2117376"/>
      </p:ext>
    </p:extLst>
  </p:cSld>
  <p:clrMapOvr>
    <a:masterClrMapping/>
  </p:clrMapOvr>
  <mc:AlternateContent xmlns:mc="http://schemas.openxmlformats.org/markup-compatibility/2006">
    <mc:Choice xmlns:p14="http://schemas.microsoft.com/office/powerpoint/2010/main" Requires="p14">
      <p:transition spd="slow" p14:dur="2000" advTm="192657"/>
    </mc:Choice>
    <mc:Fallback>
      <p:transition spd="slow" advTm="19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PRING_QUIZ_SHAPE0"/>
          <p:cNvSpPr/>
          <p:nvPr/>
        </p:nvSpPr>
        <p:spPr>
          <a:xfrm>
            <a:off x="0" y="0"/>
            <a:ext cx="12192000" cy="6858000"/>
          </a:xfrm>
          <a:prstGeom prst="rect">
            <a:avLst/>
          </a:prstGeom>
          <a:solidFill>
            <a:srgbClr val="FFFFFF"/>
          </a:solidFill>
          <a:ln w="15875" cap="flat" cmpd="sng" algn="ctr">
            <a:noFill/>
            <a:prstDash val="solid"/>
          </a:ln>
          <a:effectLst>
            <a:innerShdw>
              <a:scrgbClr r="0" g="0" b="0">
                <a:alpha val="0"/>
              </a:scrgbClr>
            </a:innerShdw>
          </a:effectLst>
          <a:extLst>
            <a:ext uri="{91240B29-F687-4F45-9708-019B960494DF}">
              <a14:hiddenLine xmlns:a14="http://schemas.microsoft.com/office/drawing/2010/main" w="15875" cap="flat" cmpd="sng" algn="ctr">
                <a:solidFill>
                  <a:schemeClr val="accent1">
                    <a:shade val="50000"/>
                    <a:shade val="9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ISPRING_QUIZ_SHAPE1"/>
          <p:cNvPicPr>
            <a:picLocks/>
          </p:cNvPicPr>
          <p:nvPr/>
        </p:nvPicPr>
        <p:blipFill>
          <a:blip r:embed="rId4">
            <a:extLst>
              <a:ext uri="{28A0092B-C50C-407E-A947-70E740481C1C}">
                <a14:useLocalDpi xmlns:a14="http://schemas.microsoft.com/office/drawing/2010/main" val="0"/>
              </a:ext>
            </a:extLst>
          </a:blip>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12" name="ISPRING_QUIZ_SHAPE2"/>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SG" sz="3000" smtClean="0">
                <a:solidFill>
                  <a:srgbClr val="343944"/>
                </a:solidFill>
                <a:effectLst/>
                <a:latin typeface="Segoe UI" panose="020B0502040204020203" pitchFamily="34" charset="0"/>
              </a:rPr>
              <a:t>   Quiz</a:t>
            </a:r>
            <a:endParaRPr lang="en-SG" sz="3000">
              <a:solidFill>
                <a:srgbClr val="343944"/>
              </a:solidFill>
              <a:effectLst/>
              <a:latin typeface="Segoe UI" panose="020B0502040204020203" pitchFamily="34" charset="0"/>
            </a:endParaRPr>
          </a:p>
        </p:txBody>
      </p:sp>
      <p:pic>
        <p:nvPicPr>
          <p:cNvPr id="13" name="ISPRING_QUIZ_SHAPE3"/>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357855" y="482600"/>
            <a:ext cx="406400" cy="406400"/>
          </a:xfrm>
          <a:prstGeom prst="rect">
            <a:avLst/>
          </a:prstGeom>
          <a:effectLst>
            <a:innerShdw>
              <a:scrgbClr r="0" g="0" b="0">
                <a:alpha val="0"/>
              </a:scrgbClr>
            </a:innerShdw>
          </a:effectLst>
        </p:spPr>
      </p:pic>
      <p:sp>
        <p:nvSpPr>
          <p:cNvPr id="14" name="ISPRING_QUIZ_SHAPE4"/>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GB" sz="2200" smtClean="0">
                <a:solidFill>
                  <a:srgbClr val="343944"/>
                </a:solidFill>
                <a:effectLst/>
                <a:latin typeface="Segoe UI" panose="020B0502040204020203" pitchFamily="34" charset="0"/>
              </a:rPr>
              <a:t>Click the </a:t>
            </a:r>
            <a:r>
              <a:rPr lang="en-GB" sz="2200" b="1" smtClean="0">
                <a:solidFill>
                  <a:srgbClr val="343944"/>
                </a:solidFill>
                <a:effectLst/>
                <a:latin typeface="Segoe UI Semibold" panose="020B0702040204020203" pitchFamily="34" charset="0"/>
              </a:rPr>
              <a:t>Quiz</a:t>
            </a:r>
            <a:r>
              <a:rPr lang="en-GB" sz="2200" smtClean="0">
                <a:solidFill>
                  <a:srgbClr val="343944"/>
                </a:solidFill>
                <a:effectLst/>
                <a:latin typeface="Segoe UI" panose="020B0502040204020203" pitchFamily="34" charset="0"/>
              </a:rPr>
              <a:t> button to edit this object</a:t>
            </a:r>
            <a:endParaRPr lang="en-SG"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1935685016"/>
      </p:ext>
    </p:extLst>
  </p:cSld>
  <p:clrMapOvr>
    <a:masterClrMapping/>
  </p:clrMapOvr>
  <mc:AlternateContent xmlns:mc="http://schemas.openxmlformats.org/markup-compatibility/2006">
    <mc:Choice xmlns:p14="http://schemas.microsoft.com/office/powerpoint/2010/main" Requires="p14">
      <p:transition spd="slow" p14:dur="2000" advTm="5437"/>
    </mc:Choice>
    <mc:Fallback>
      <p:transition spd="slow" advTm="543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Safety PLC</a:t>
            </a:r>
            <a:endParaRPr lang="en-SG" dirty="0"/>
          </a:p>
        </p:txBody>
      </p:sp>
      <p:sp>
        <p:nvSpPr>
          <p:cNvPr id="3" name="Content Placeholder 2"/>
          <p:cNvSpPr>
            <a:spLocks noGrp="1"/>
          </p:cNvSpPr>
          <p:nvPr>
            <p:ph idx="1"/>
          </p:nvPr>
        </p:nvSpPr>
        <p:spPr/>
        <p:txBody>
          <a:bodyPr/>
          <a:lstStyle/>
          <a:p>
            <a:r>
              <a:rPr lang="en-SG" dirty="0" smtClean="0"/>
              <a:t>It is a PLC dedicated for mission critical or safety-related application</a:t>
            </a:r>
          </a:p>
          <a:p>
            <a:r>
              <a:rPr lang="en-SG" dirty="0" smtClean="0"/>
              <a:t> High availability (Certified to certain safety integrity level - SIL) </a:t>
            </a:r>
          </a:p>
          <a:p>
            <a:r>
              <a:rPr lang="en-SG" dirty="0" smtClean="0"/>
              <a:t>Enhanced diagnostics capability</a:t>
            </a:r>
          </a:p>
          <a:p>
            <a:r>
              <a:rPr lang="en-SG" dirty="0" smtClean="0"/>
              <a:t>Supports multiple E-Stop Zones</a:t>
            </a:r>
          </a:p>
          <a:p>
            <a:r>
              <a:rPr lang="en-SG" dirty="0" smtClean="0"/>
              <a:t>Specific programming blocks for safety applications usually available (depending on vendor)</a:t>
            </a:r>
          </a:p>
          <a:p>
            <a:pPr lvl="1"/>
            <a:r>
              <a:rPr lang="en-SG" dirty="0" smtClean="0"/>
              <a:t>Shorten the programming </a:t>
            </a:r>
            <a:r>
              <a:rPr lang="en-SG" dirty="0" smtClean="0"/>
              <a:t>complexity</a:t>
            </a:r>
            <a:endParaRPr lang="en-SG" dirty="0"/>
          </a:p>
          <a:p>
            <a:pPr marL="0" indent="0">
              <a:buNone/>
            </a:pPr>
            <a:r>
              <a:rPr lang="en-SG" i="1" dirty="0"/>
              <a:t>Note: if you use SAFETY PLC it does not mean you comply to the SIL requirement till your programming comply to the safety requirement (not covered in this module). </a:t>
            </a:r>
          </a:p>
        </p:txBody>
      </p:sp>
      <p:pic>
        <p:nvPicPr>
          <p:cNvPr id="4" name="Picture 3"/>
          <p:cNvPicPr>
            <a:picLocks noChangeAspect="1"/>
          </p:cNvPicPr>
          <p:nvPr/>
        </p:nvPicPr>
        <p:blipFill>
          <a:blip r:embed="rId5"/>
          <a:stretch>
            <a:fillRect/>
          </a:stretch>
        </p:blipFill>
        <p:spPr>
          <a:xfrm>
            <a:off x="1678354" y="5232760"/>
            <a:ext cx="2062373" cy="162524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32279823"/>
      </p:ext>
    </p:extLst>
  </p:cSld>
  <p:clrMapOvr>
    <a:masterClrMapping/>
  </p:clrMapOvr>
  <mc:AlternateContent xmlns:mc="http://schemas.openxmlformats.org/markup-compatibility/2006">
    <mc:Choice xmlns:p14="http://schemas.microsoft.com/office/powerpoint/2010/main" Requires="p14">
      <p:transition spd="slow" p14:dur="2000" advTm="226803"/>
    </mc:Choice>
    <mc:Fallback>
      <p:transition spd="slow" advTm="226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5"/>
          <a:stretch>
            <a:fillRect/>
          </a:stretch>
        </p:blipFill>
        <p:spPr>
          <a:xfrm>
            <a:off x="2290433" y="115114"/>
            <a:ext cx="7126699" cy="3462641"/>
          </a:xfrm>
          <a:prstGeom prst="rect">
            <a:avLst/>
          </a:prstGeom>
        </p:spPr>
      </p:pic>
      <p:sp>
        <p:nvSpPr>
          <p:cNvPr id="4" name="Text Placeholder 3"/>
          <p:cNvSpPr>
            <a:spLocks noGrp="1"/>
          </p:cNvSpPr>
          <p:nvPr>
            <p:ph type="body" sz="half" idx="2"/>
          </p:nvPr>
        </p:nvSpPr>
        <p:spPr/>
        <p:txBody>
          <a:bodyPr/>
          <a:lstStyle/>
          <a:p>
            <a:endParaRPr lang="en-SG"/>
          </a:p>
        </p:txBody>
      </p:sp>
      <p:pic>
        <p:nvPicPr>
          <p:cNvPr id="6" name="Picture 5"/>
          <p:cNvPicPr>
            <a:picLocks noChangeAspect="1"/>
          </p:cNvPicPr>
          <p:nvPr/>
        </p:nvPicPr>
        <p:blipFill>
          <a:blip r:embed="rId6"/>
          <a:stretch>
            <a:fillRect/>
          </a:stretch>
        </p:blipFill>
        <p:spPr>
          <a:xfrm>
            <a:off x="1479123" y="3575324"/>
            <a:ext cx="9078041" cy="3238592"/>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61607342"/>
      </p:ext>
    </p:extLst>
  </p:cSld>
  <p:clrMapOvr>
    <a:masterClrMapping/>
  </p:clrMapOvr>
  <mc:AlternateContent xmlns:mc="http://schemas.openxmlformats.org/markup-compatibility/2006">
    <mc:Choice xmlns:p14="http://schemas.microsoft.com/office/powerpoint/2010/main" Requires="p14">
      <p:transition spd="slow" p14:dur="2000" advTm="87816"/>
    </mc:Choice>
    <mc:Fallback>
      <p:transition spd="slow" advTm="87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Emergency stop </a:t>
            </a:r>
            <a:r>
              <a:rPr lang="en-SG" b="1" dirty="0" smtClean="0"/>
              <a:t>shutdown with Safety Relay</a:t>
            </a:r>
            <a:endParaRPr lang="en-SG" dirty="0"/>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43312" y="546265"/>
            <a:ext cx="6217186" cy="5851471"/>
          </a:xfrm>
        </p:spPr>
      </p:pic>
      <p:sp>
        <p:nvSpPr>
          <p:cNvPr id="4" name="Text Placeholder 3"/>
          <p:cNvSpPr>
            <a:spLocks noGrp="1"/>
          </p:cNvSpPr>
          <p:nvPr>
            <p:ph type="body" sz="half" idx="2"/>
          </p:nvPr>
        </p:nvSpPr>
        <p:spPr/>
        <p:txBody>
          <a:bodyPr>
            <a:normAutofit fontScale="70000" lnSpcReduction="20000"/>
          </a:bodyPr>
          <a:lstStyle/>
          <a:p>
            <a:r>
              <a:rPr lang="en-SG" dirty="0"/>
              <a:t>The safety relay monitors the </a:t>
            </a:r>
            <a:r>
              <a:rPr lang="en-SG" dirty="0" smtClean="0"/>
              <a:t>E-stop command. </a:t>
            </a:r>
            <a:r>
              <a:rPr lang="en-SG" dirty="0"/>
              <a:t>When </a:t>
            </a:r>
            <a:r>
              <a:rPr lang="en-SG" dirty="0" smtClean="0"/>
              <a:t>E-stop</a:t>
            </a:r>
            <a:r>
              <a:rPr lang="en-SG" dirty="0"/>
              <a:t> command </a:t>
            </a:r>
            <a:r>
              <a:rPr lang="en-SG" dirty="0" smtClean="0"/>
              <a:t>is </a:t>
            </a:r>
            <a:r>
              <a:rPr lang="en-SG" dirty="0"/>
              <a:t>actuated, the safety relay opens the enabling circuits and switches the power contactors off in a safety-related way. If the </a:t>
            </a:r>
            <a:r>
              <a:rPr lang="en-SG" dirty="0" smtClean="0"/>
              <a:t>E-stop </a:t>
            </a:r>
            <a:r>
              <a:rPr lang="en-SG" dirty="0"/>
              <a:t>command </a:t>
            </a:r>
            <a:r>
              <a:rPr lang="en-SG" dirty="0" smtClean="0"/>
              <a:t>is unlatched, </a:t>
            </a:r>
            <a:r>
              <a:rPr lang="en-SG" dirty="0"/>
              <a:t>the feedback circuit is </a:t>
            </a:r>
            <a:r>
              <a:rPr lang="en-SG" dirty="0" smtClean="0"/>
              <a:t>closed. Start </a:t>
            </a:r>
            <a:r>
              <a:rPr lang="en-SG" dirty="0"/>
              <a:t>button can be used to switch on again.</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89901745"/>
      </p:ext>
    </p:extLst>
  </p:cSld>
  <p:clrMapOvr>
    <a:masterClrMapping/>
  </p:clrMapOvr>
  <mc:AlternateContent xmlns:mc="http://schemas.openxmlformats.org/markup-compatibility/2006">
    <mc:Choice xmlns:p14="http://schemas.microsoft.com/office/powerpoint/2010/main" Requires="p14">
      <p:transition spd="slow" p14:dur="2000" advTm="47337"/>
    </mc:Choice>
    <mc:Fallback>
      <p:transition spd="slow" advTm="47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Access monitoring using a light curtain </a:t>
            </a:r>
            <a:r>
              <a:rPr lang="en-SG" b="1" dirty="0" smtClean="0"/>
              <a:t>with safety </a:t>
            </a:r>
            <a:r>
              <a:rPr lang="en-SG" b="1" dirty="0"/>
              <a:t>relay</a:t>
            </a:r>
            <a:endParaRPr lang="en-SG" dirty="0"/>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71491" y="619952"/>
            <a:ext cx="4675909" cy="5910743"/>
          </a:xfrm>
        </p:spPr>
      </p:pic>
      <p:sp>
        <p:nvSpPr>
          <p:cNvPr id="4" name="Text Placeholder 3"/>
          <p:cNvSpPr>
            <a:spLocks noGrp="1"/>
          </p:cNvSpPr>
          <p:nvPr>
            <p:ph type="body" sz="half" idx="2"/>
          </p:nvPr>
        </p:nvSpPr>
        <p:spPr/>
        <p:txBody>
          <a:bodyPr>
            <a:normAutofit lnSpcReduction="10000"/>
          </a:bodyPr>
          <a:lstStyle/>
          <a:p>
            <a:r>
              <a:rPr lang="en-SG" dirty="0" smtClean="0"/>
              <a:t>Monitor open danger zone, non-contact protective equipment such as light curtain used. If light beam is interrupted, initiates shut down</a:t>
            </a:r>
            <a:endParaRPr lang="en-SG"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53527442"/>
      </p:ext>
    </p:extLst>
  </p:cSld>
  <p:clrMapOvr>
    <a:masterClrMapping/>
  </p:clrMapOvr>
  <mc:AlternateContent xmlns:mc="http://schemas.openxmlformats.org/markup-compatibility/2006">
    <mc:Choice xmlns:p14="http://schemas.microsoft.com/office/powerpoint/2010/main" Requires="p14">
      <p:transition spd="slow" p14:dur="2000" advTm="61272"/>
    </mc:Choice>
    <mc:Fallback>
      <p:transition spd="slow" advTm="6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Two-Hand Control Panel with Integrated Emergency Stop </a:t>
            </a:r>
            <a:endParaRPr lang="en-SG" dirty="0"/>
          </a:p>
        </p:txBody>
      </p:sp>
      <p:sp>
        <p:nvSpPr>
          <p:cNvPr id="4" name="Text Placeholder 3"/>
          <p:cNvSpPr>
            <a:spLocks noGrp="1"/>
          </p:cNvSpPr>
          <p:nvPr>
            <p:ph type="body" sz="half" idx="2"/>
          </p:nvPr>
        </p:nvSpPr>
        <p:spPr/>
        <p:txBody>
          <a:bodyPr>
            <a:normAutofit fontScale="85000" lnSpcReduction="20000"/>
          </a:bodyPr>
          <a:lstStyle/>
          <a:p>
            <a:r>
              <a:rPr lang="en-SG" dirty="0"/>
              <a:t>Two-hand controls are widely used in the industrial </a:t>
            </a:r>
            <a:r>
              <a:rPr lang="en-SG" dirty="0" smtClean="0"/>
              <a:t>field. The </a:t>
            </a:r>
            <a:r>
              <a:rPr lang="en-SG" dirty="0"/>
              <a:t>desired action is started only by the simultaneous pressing of both push buttons of the two-hand control panel.</a:t>
            </a:r>
          </a:p>
        </p:txBody>
      </p:sp>
      <p:pic>
        <p:nvPicPr>
          <p:cNvPr id="6"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24655">
            <a:off x="6350000" y="774435"/>
            <a:ext cx="4356100" cy="2953289"/>
          </a:xfrm>
          <a:prstGeom prst="rect">
            <a:avLst/>
          </a:prstGeom>
        </p:spPr>
      </p:pic>
      <p:pic>
        <p:nvPicPr>
          <p:cNvPr id="7" name="Picture 6"/>
          <p:cNvPicPr>
            <a:picLocks noChangeAspect="1"/>
          </p:cNvPicPr>
          <p:nvPr/>
        </p:nvPicPr>
        <p:blipFill rotWithShape="1">
          <a:blip r:embed="rId6"/>
          <a:srcRect l="2192"/>
          <a:stretch/>
        </p:blipFill>
        <p:spPr>
          <a:xfrm>
            <a:off x="6426200" y="3575324"/>
            <a:ext cx="4368800" cy="281524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8090425"/>
      </p:ext>
    </p:extLst>
  </p:cSld>
  <p:clrMapOvr>
    <a:masterClrMapping/>
  </p:clrMapOvr>
  <mc:AlternateContent xmlns:mc="http://schemas.openxmlformats.org/markup-compatibility/2006">
    <mc:Choice xmlns:p14="http://schemas.microsoft.com/office/powerpoint/2010/main" Requires="p14">
      <p:transition spd="slow" p14:dur="2000" advTm="65101"/>
    </mc:Choice>
    <mc:Fallback>
      <p:transition spd="slow" advTm="65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Two-Hand Control Panel with Integrated Emergency Stop </a:t>
            </a:r>
            <a:endParaRPr lang="en-SG" dirty="0"/>
          </a:p>
        </p:txBody>
      </p:sp>
      <p:sp>
        <p:nvSpPr>
          <p:cNvPr id="4" name="Text Placeholder 3"/>
          <p:cNvSpPr>
            <a:spLocks noGrp="1"/>
          </p:cNvSpPr>
          <p:nvPr>
            <p:ph type="body" sz="half" idx="2"/>
          </p:nvPr>
        </p:nvSpPr>
        <p:spPr/>
        <p:txBody>
          <a:bodyPr>
            <a:normAutofit fontScale="85000" lnSpcReduction="10000"/>
          </a:bodyPr>
          <a:lstStyle/>
          <a:p>
            <a:r>
              <a:rPr lang="en-SG" dirty="0" smtClean="0"/>
              <a:t>Example with failsafe PLC S7-1516F-3 programmed with functional sequence. Remote IO, ET200SP connected to the contactors and associated buttons</a:t>
            </a:r>
            <a:endParaRPr lang="en-SG" dirty="0"/>
          </a:p>
        </p:txBody>
      </p:sp>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806148" y="277960"/>
            <a:ext cx="6954052" cy="6237139"/>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27324516"/>
      </p:ext>
    </p:extLst>
  </p:cSld>
  <p:clrMapOvr>
    <a:masterClrMapping/>
  </p:clrMapOvr>
  <mc:AlternateContent xmlns:mc="http://schemas.openxmlformats.org/markup-compatibility/2006">
    <mc:Choice xmlns:p14="http://schemas.microsoft.com/office/powerpoint/2010/main" Requires="p14">
      <p:transition spd="slow" p14:dur="2000" advTm="109880"/>
    </mc:Choice>
    <mc:Fallback>
      <p:transition spd="slow" advTm="109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Safety Laser Scanner with </a:t>
            </a:r>
            <a:r>
              <a:rPr lang="en-SG" b="1" dirty="0" smtClean="0"/>
              <a:t>Monitoring</a:t>
            </a:r>
            <a:endParaRPr lang="en-SG" dirty="0"/>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21262" y="827614"/>
            <a:ext cx="7088138" cy="4811186"/>
          </a:xfrm>
        </p:spPr>
      </p:pic>
      <p:sp>
        <p:nvSpPr>
          <p:cNvPr id="4" name="Text Placeholder 3"/>
          <p:cNvSpPr>
            <a:spLocks noGrp="1"/>
          </p:cNvSpPr>
          <p:nvPr>
            <p:ph type="body" sz="half" idx="2"/>
          </p:nvPr>
        </p:nvSpPr>
        <p:spPr/>
        <p:txBody>
          <a:bodyPr>
            <a:normAutofit fontScale="77500" lnSpcReduction="20000"/>
          </a:bodyPr>
          <a:lstStyle/>
          <a:p>
            <a:r>
              <a:rPr lang="en-SG" dirty="0"/>
              <a:t>An assembly cell with a robot has two workstations that can alternately be freely accessed by an operator. During operation, the situation changes due to the movement of the robot: The hazardous area becomes the working area and vice versa.</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7202925"/>
      </p:ext>
    </p:extLst>
  </p:cSld>
  <p:clrMapOvr>
    <a:masterClrMapping/>
  </p:clrMapOvr>
  <mc:AlternateContent xmlns:mc="http://schemas.openxmlformats.org/markup-compatibility/2006">
    <mc:Choice xmlns:p14="http://schemas.microsoft.com/office/powerpoint/2010/main" Requires="p14">
      <p:transition spd="slow" p14:dur="2000" advTm="87512"/>
    </mc:Choice>
    <mc:Fallback>
      <p:transition spd="slow" advTm="87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Safety Laser Scanner with Monitoring</a:t>
            </a:r>
            <a:endParaRPr lang="en-SG" dirty="0"/>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82481" y="779184"/>
            <a:ext cx="4264819" cy="5592279"/>
          </a:xfrm>
        </p:spPr>
      </p:pic>
      <p:sp>
        <p:nvSpPr>
          <p:cNvPr id="4" name="Text Placeholder 3"/>
          <p:cNvSpPr>
            <a:spLocks noGrp="1"/>
          </p:cNvSpPr>
          <p:nvPr>
            <p:ph type="body" sz="half" idx="2"/>
          </p:nvPr>
        </p:nvSpPr>
        <p:spPr/>
        <p:txBody>
          <a:bodyPr>
            <a:normAutofit fontScale="77500" lnSpcReduction="20000"/>
          </a:bodyPr>
          <a:lstStyle/>
          <a:p>
            <a:r>
              <a:rPr lang="en-SG" dirty="0"/>
              <a:t>The laser scanner monitors a danger area, depending on the robot’s position, and shuts down its safe OSSD output (Output Signal Switching Device) upon entering the protective field, which causes the </a:t>
            </a:r>
            <a:r>
              <a:rPr lang="en-SG" dirty="0" smtClean="0"/>
              <a:t>PLC </a:t>
            </a:r>
            <a:r>
              <a:rPr lang="en-SG" dirty="0"/>
              <a:t>to shut down the robot.</a:t>
            </a:r>
          </a:p>
        </p:txBody>
      </p:sp>
      <p:sp>
        <p:nvSpPr>
          <p:cNvPr id="6" name="TextBox 5"/>
          <p:cNvSpPr txBox="1"/>
          <p:nvPr/>
        </p:nvSpPr>
        <p:spPr>
          <a:xfrm>
            <a:off x="10363200" y="2476500"/>
            <a:ext cx="45719" cy="369332"/>
          </a:xfrm>
          <a:prstGeom prst="rect">
            <a:avLst/>
          </a:prstGeom>
          <a:noFill/>
        </p:spPr>
        <p:txBody>
          <a:bodyPr wrap="square" rtlCol="0">
            <a:spAutoFit/>
          </a:bodyPr>
          <a:lstStyle/>
          <a:p>
            <a:endParaRPr lang="en-SG" dirty="0"/>
          </a:p>
        </p:txBody>
      </p:sp>
      <p:sp>
        <p:nvSpPr>
          <p:cNvPr id="7" name="TextBox 6"/>
          <p:cNvSpPr txBox="1"/>
          <p:nvPr/>
        </p:nvSpPr>
        <p:spPr>
          <a:xfrm>
            <a:off x="9595253" y="2476500"/>
            <a:ext cx="2044700" cy="646331"/>
          </a:xfrm>
          <a:prstGeom prst="rect">
            <a:avLst/>
          </a:prstGeom>
          <a:noFill/>
        </p:spPr>
        <p:txBody>
          <a:bodyPr wrap="square" rtlCol="0">
            <a:spAutoFit/>
          </a:bodyPr>
          <a:lstStyle/>
          <a:p>
            <a:r>
              <a:rPr lang="en-SG" dirty="0" smtClean="0">
                <a:solidFill>
                  <a:srgbClr val="00B050"/>
                </a:solidFill>
              </a:rPr>
              <a:t>communicate </a:t>
            </a:r>
            <a:r>
              <a:rPr lang="en-SG" dirty="0">
                <a:solidFill>
                  <a:srgbClr val="00B050"/>
                </a:solidFill>
              </a:rPr>
              <a:t>via PROFINET</a:t>
            </a:r>
          </a:p>
        </p:txBody>
      </p:sp>
      <p:sp>
        <p:nvSpPr>
          <p:cNvPr id="8" name="TextBox 7"/>
          <p:cNvSpPr txBox="1"/>
          <p:nvPr/>
        </p:nvSpPr>
        <p:spPr>
          <a:xfrm>
            <a:off x="6096000" y="317500"/>
            <a:ext cx="1318951" cy="369332"/>
          </a:xfrm>
          <a:prstGeom prst="rect">
            <a:avLst/>
          </a:prstGeom>
          <a:noFill/>
        </p:spPr>
        <p:txBody>
          <a:bodyPr wrap="none" rtlCol="0">
            <a:spAutoFit/>
          </a:bodyPr>
          <a:lstStyle/>
          <a:p>
            <a:r>
              <a:rPr lang="en-SG" dirty="0" smtClean="0"/>
              <a:t>Safety PLC</a:t>
            </a:r>
            <a:endParaRPr lang="en-SG" dirty="0"/>
          </a:p>
        </p:txBody>
      </p:sp>
      <p:sp>
        <p:nvSpPr>
          <p:cNvPr id="9" name="TextBox 8"/>
          <p:cNvSpPr txBox="1"/>
          <p:nvPr/>
        </p:nvSpPr>
        <p:spPr>
          <a:xfrm>
            <a:off x="8890000" y="325806"/>
            <a:ext cx="1678665" cy="369332"/>
          </a:xfrm>
          <a:prstGeom prst="rect">
            <a:avLst/>
          </a:prstGeom>
          <a:noFill/>
        </p:spPr>
        <p:txBody>
          <a:bodyPr wrap="none" rtlCol="0">
            <a:spAutoFit/>
          </a:bodyPr>
          <a:lstStyle/>
          <a:p>
            <a:r>
              <a:rPr lang="en-SG" dirty="0" smtClean="0"/>
              <a:t>Laser Scanner</a:t>
            </a:r>
            <a:endParaRPr lang="en-SG" dirty="0"/>
          </a:p>
        </p:txBody>
      </p:sp>
      <p:sp>
        <p:nvSpPr>
          <p:cNvPr id="10" name="TextBox 9"/>
          <p:cNvSpPr txBox="1"/>
          <p:nvPr/>
        </p:nvSpPr>
        <p:spPr>
          <a:xfrm>
            <a:off x="6096000" y="6455509"/>
            <a:ext cx="5256504" cy="369332"/>
          </a:xfrm>
          <a:prstGeom prst="rect">
            <a:avLst/>
          </a:prstGeom>
          <a:noFill/>
        </p:spPr>
        <p:txBody>
          <a:bodyPr wrap="none" rtlCol="0">
            <a:spAutoFit/>
          </a:bodyPr>
          <a:lstStyle/>
          <a:p>
            <a:r>
              <a:rPr lang="en-SG" dirty="0"/>
              <a:t>The robot’s position is detected via </a:t>
            </a:r>
            <a:r>
              <a:rPr lang="en-SG" b="1" u="sng" dirty="0"/>
              <a:t>two sensors</a:t>
            </a:r>
          </a:p>
        </p:txBody>
      </p:sp>
      <p:cxnSp>
        <p:nvCxnSpPr>
          <p:cNvPr id="14" name="Straight Arrow Connector 13"/>
          <p:cNvCxnSpPr/>
          <p:nvPr/>
        </p:nvCxnSpPr>
        <p:spPr>
          <a:xfrm flipH="1" flipV="1">
            <a:off x="9476509" y="5379522"/>
            <a:ext cx="1092156" cy="107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014890" y="5387829"/>
            <a:ext cx="2394029" cy="107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69268794"/>
      </p:ext>
    </p:extLst>
  </p:cSld>
  <p:clrMapOvr>
    <a:masterClrMapping/>
  </p:clrMapOvr>
  <mc:AlternateContent xmlns:mc="http://schemas.openxmlformats.org/markup-compatibility/2006">
    <mc:Choice xmlns:p14="http://schemas.microsoft.com/office/powerpoint/2010/main" Requires="p14">
      <p:transition spd="slow" p14:dur="2000" advTm="76766"/>
    </mc:Choice>
    <mc:Fallback>
      <p:transition spd="slow" advTm="7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65B495E-1B5B-41AF-AE96-10E4F37940D0}"/>
  <p:tag name="ISPRING_RESOURCE_FOLDER" val="D:\ET0917 - PLCA\New Lecture\Lecture 3 Practical Consideration of SAFETY - Part 2\"/>
  <p:tag name="ISPRING_PRESENTATION_PATH" val="D:\ET0917 - PLCA\New Lecture\Lecture 3 Practical Consideration of SAFETY - Part 2.pptx"/>
  <p:tag name="ISPRING_PROJECT_VERSION" val="9.32"/>
  <p:tag name="ISPRING_PROJECT_FOLDER_UPDATED" val="1"/>
  <p:tag name="ISPRING_LMS_API_VERSION" val="SCORM 1.2"/>
  <p:tag name="ISPRING_ULTRA_SCORM_COURSE_ID" val="F4CD94EC-F58E-4097-A64D-A2AEECC1E16B"/>
  <p:tag name="ISPRING_CMI5_LAUNCH_METHOD" val="any window"/>
  <p:tag name="ISPRING_SCORM_ENDPOINT" val="&lt;endpoint&gt;&lt;enable&gt;0&lt;/enable&gt;&lt;lrs&gt;http://&lt;/lrs&gt;&lt;auth&gt;0&lt;/auth&gt;&lt;login&gt;&lt;/login&gt;&lt;password&gt;&lt;/password&gt;&lt;key&gt;&lt;/key&gt;&lt;name&gt;&lt;/name&gt;&lt;email&gt;&lt;/email&gt;&lt;/endpoint&gt;&#10;"/>
  <p:tag name="ISPRING_SCORM_RATE_SLIDES" val="1"/>
  <p:tag name="ISPRINGCLOUDFOLDERID" val="1"/>
  <p:tag name="ISPRINGONLINEFOLDERID" val="1"/>
  <p:tag name="ISPRING_OUTPUT_FOLDER" val="[[&quot;\\-\uFFFD\u0018{983F2BAD-954E-45DE-8A10-759E907E4FA0}&quot;,&quot;D:\\ET0917 - PLCA\\New Lecture&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
  <p:tag name="ISPRING_SCORM_PASSING_SCORE" val="90.000000"/>
  <p:tag name="ISPRING_PRESENTATION_TITLE" val="Lecture 3 Practical Consideration of SAFETY - Part 2"/>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TIMING" val="|23|5.5|14.1|4|4.8|5.8"/>
</p:tagLst>
</file>

<file path=ppt/tags/tag3.xml><?xml version="1.0" encoding="utf-8"?>
<p:tagLst xmlns:a="http://schemas.openxmlformats.org/drawingml/2006/main" xmlns:r="http://schemas.openxmlformats.org/officeDocument/2006/relationships" xmlns:p="http://schemas.openxmlformats.org/presentationml/2006/main">
  <p:tag name="TIMING" val="|13.6|39.1|28.3"/>
</p:tagLst>
</file>

<file path=ppt/tags/tag4.xml><?xml version="1.0" encoding="utf-8"?>
<p:tagLst xmlns:a="http://schemas.openxmlformats.org/drawingml/2006/main" xmlns:r="http://schemas.openxmlformats.org/officeDocument/2006/relationships" xmlns:p="http://schemas.openxmlformats.org/presentationml/2006/main">
  <p:tag name="TIMING" val="|14.4|2.2|6.2"/>
</p:tagLst>
</file>

<file path=ppt/tags/tag5.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D:\ET0917 - PLCA\New Lecture\Lecture 3 Practical Consideration of SAFETY - Part 2\quiz\quiz1.quiz"/>
  <p:tag name="ISPRING_QUIZ_RELATIVE_PATH" val="Lecture 3 Practical Consideration of SAFETY - Part 2\quiz\quiz1.quiz"/>
</p:tagLst>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3960F"/>
      </a:accent1>
      <a:accent2>
        <a:srgbClr val="E04116"/>
      </a:accent2>
      <a:accent3>
        <a:srgbClr val="9D4DE7"/>
      </a:accent3>
      <a:accent4>
        <a:srgbClr val="449EF3"/>
      </a:accent4>
      <a:accent5>
        <a:srgbClr val="39C6BE"/>
      </a:accent5>
      <a:accent6>
        <a:srgbClr val="88C933"/>
      </a:accent6>
      <a:hlink>
        <a:srgbClr val="EBB41F"/>
      </a:hlink>
      <a:folHlink>
        <a:srgbClr val="E1D676"/>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29B3952A-A5A2-4E72-A5C9-A88B41734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949F10E902964387F3FC0FAFDD3733" ma:contentTypeVersion="7" ma:contentTypeDescription="Create a new document." ma:contentTypeScope="" ma:versionID="93551f1c400db8e11f5664d02a6606d8">
  <xsd:schema xmlns:xsd="http://www.w3.org/2001/XMLSchema" xmlns:xs="http://www.w3.org/2001/XMLSchema" xmlns:p="http://schemas.microsoft.com/office/2006/metadata/properties" xmlns:ns2="4669478b-ecd4-41a6-810b-55ece70d8990" targetNamespace="http://schemas.microsoft.com/office/2006/metadata/properties" ma:root="true" ma:fieldsID="fe96acb2051091ad84a13edd7a73a233" ns2:_="">
    <xsd:import namespace="4669478b-ecd4-41a6-810b-55ece70d899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69478b-ecd4-41a6-810b-55ece70d8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7087DB-326D-4AD7-80DF-1B8BAEC01D64}"/>
</file>

<file path=customXml/itemProps2.xml><?xml version="1.0" encoding="utf-8"?>
<ds:datastoreItem xmlns:ds="http://schemas.openxmlformats.org/officeDocument/2006/customXml" ds:itemID="{CF53BCB3-4E45-4AFB-B104-A260581668C8}"/>
</file>

<file path=customXml/itemProps3.xml><?xml version="1.0" encoding="utf-8"?>
<ds:datastoreItem xmlns:ds="http://schemas.openxmlformats.org/officeDocument/2006/customXml" ds:itemID="{7BDACBD7-95F4-4EC5-B1D5-81A2F2F2985F}"/>
</file>

<file path=docProps/app.xml><?xml version="1.0" encoding="utf-8"?>
<Properties xmlns="http://schemas.openxmlformats.org/officeDocument/2006/extended-properties" xmlns:vt="http://schemas.openxmlformats.org/officeDocument/2006/docPropsVTypes">
  <Template>TM16401371[[fn=Atlas]]</Template>
  <TotalTime>1760</TotalTime>
  <Words>713</Words>
  <Application>Microsoft Office PowerPoint</Application>
  <PresentationFormat>Widescreen</PresentationFormat>
  <Paragraphs>88</Paragraphs>
  <Slides>15</Slides>
  <Notes>15</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Calibri Light</vt:lpstr>
      <vt:lpstr>Rockwell</vt:lpstr>
      <vt:lpstr>Segoe UI</vt:lpstr>
      <vt:lpstr>Segoe UI Semibold</vt:lpstr>
      <vt:lpstr>Wingdings</vt:lpstr>
      <vt:lpstr>Atlas</vt:lpstr>
      <vt:lpstr>Practical Consideration of SAFETY</vt:lpstr>
      <vt:lpstr>Safety PLC</vt:lpstr>
      <vt:lpstr>PowerPoint Presentation</vt:lpstr>
      <vt:lpstr>Emergency stop shutdown with Safety Relay</vt:lpstr>
      <vt:lpstr>Access monitoring using a light curtain with safety relay</vt:lpstr>
      <vt:lpstr>Two-Hand Control Panel with Integrated Emergency Stop </vt:lpstr>
      <vt:lpstr>Two-Hand Control Panel with Integrated Emergency Stop </vt:lpstr>
      <vt:lpstr>Safety Laser Scanner with Monitoring</vt:lpstr>
      <vt:lpstr>Safety Laser Scanner with Monitoring</vt:lpstr>
      <vt:lpstr>Safety Design  Risk Reduction</vt:lpstr>
      <vt:lpstr>Safe Design</vt:lpstr>
      <vt:lpstr>Technical Measures</vt:lpstr>
      <vt:lpstr>User Information</vt:lpstr>
      <vt:lpstr>What have you learnt?</vt:lpstr>
      <vt:lpstr>PowerPoint Presentation</vt:lpstr>
    </vt:vector>
  </TitlesOfParts>
  <Company>Singapore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Practical Consideration of SAFETY - Part 2</dc:title>
  <dc:creator>Poh Chin Poh</dc:creator>
  <cp:lastModifiedBy>Poh Chin Poh</cp:lastModifiedBy>
  <cp:revision>56</cp:revision>
  <dcterms:created xsi:type="dcterms:W3CDTF">2020-03-23T11:25:24Z</dcterms:created>
  <dcterms:modified xsi:type="dcterms:W3CDTF">2020-04-23T02:32:59Z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0x010100C8949F10E902964387F3FC0FAFDD3733</vt:lpwstr>
  </property>
</Properties>
</file>